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57" r:id="rId4"/>
    <p:sldId id="258"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7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96A24-58CA-4F68-AB42-CABD4F88233C}" type="datetimeFigureOut">
              <a:rPr lang="en-US" smtClean="0"/>
              <a:t>19-Apr-13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21657-D307-48FC-B31F-5EF469C972A7}" type="slidenum">
              <a:rPr lang="en-US" smtClean="0"/>
              <a:t>‹#›</a:t>
            </a:fld>
            <a:endParaRPr lang="en-US"/>
          </a:p>
        </p:txBody>
      </p:sp>
    </p:spTree>
    <p:extLst>
      <p:ext uri="{BB962C8B-B14F-4D97-AF65-F5344CB8AC3E}">
        <p14:creationId xmlns:p14="http://schemas.microsoft.com/office/powerpoint/2010/main" val="189587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21657-D307-48FC-B31F-5EF469C972A7}" type="slidenum">
              <a:rPr lang="en-US" smtClean="0"/>
              <a:t>10</a:t>
            </a:fld>
            <a:endParaRPr lang="en-US"/>
          </a:p>
        </p:txBody>
      </p:sp>
    </p:spTree>
    <p:extLst>
      <p:ext uri="{BB962C8B-B14F-4D97-AF65-F5344CB8AC3E}">
        <p14:creationId xmlns:p14="http://schemas.microsoft.com/office/powerpoint/2010/main" val="204359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E0D61-3F49-4F73-A684-A164C2763E84}" type="datetimeFigureOut">
              <a:rPr lang="en-US" smtClean="0"/>
              <a:t>19-Apr-13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425899552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E0D61-3F49-4F73-A684-A164C2763E84}" type="datetimeFigureOut">
              <a:rPr lang="en-US" smtClean="0"/>
              <a:t>19-Apr-13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713725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E0D61-3F49-4F73-A684-A164C2763E84}" type="datetimeFigureOut">
              <a:rPr lang="en-US" smtClean="0"/>
              <a:t>19-Apr-13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268559375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E0D61-3F49-4F73-A684-A164C2763E84}" type="datetimeFigureOut">
              <a:rPr lang="en-US" smtClean="0"/>
              <a:t>19-Apr-13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13913690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E0D61-3F49-4F73-A684-A164C2763E84}" type="datetimeFigureOut">
              <a:rPr lang="en-US" smtClean="0"/>
              <a:t>19-Apr-13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237566589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E0D61-3F49-4F73-A684-A164C2763E84}" type="datetimeFigureOut">
              <a:rPr lang="en-US" smtClean="0"/>
              <a:t>19-Apr-13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165356533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E0D61-3F49-4F73-A684-A164C2763E84}" type="datetimeFigureOut">
              <a:rPr lang="en-US" smtClean="0"/>
              <a:t>19-Apr-13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416587129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E0D61-3F49-4F73-A684-A164C2763E84}" type="datetimeFigureOut">
              <a:rPr lang="en-US" smtClean="0"/>
              <a:t>19-Apr-13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295627846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E0D61-3F49-4F73-A684-A164C2763E84}" type="datetimeFigureOut">
              <a:rPr lang="en-US" smtClean="0"/>
              <a:t>19-Apr-13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171690727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E0D61-3F49-4F73-A684-A164C2763E84}" type="datetimeFigureOut">
              <a:rPr lang="en-US" smtClean="0"/>
              <a:t>19-Apr-13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8159114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E0D61-3F49-4F73-A684-A164C2763E84}" type="datetimeFigureOut">
              <a:rPr lang="en-US" smtClean="0"/>
              <a:t>19-Apr-13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6C2E-66BD-4446-9376-675EEAE0E8D9}" type="slidenum">
              <a:rPr lang="en-US" smtClean="0"/>
              <a:t>‹#›</a:t>
            </a:fld>
            <a:endParaRPr lang="en-US"/>
          </a:p>
        </p:txBody>
      </p:sp>
    </p:spTree>
    <p:extLst>
      <p:ext uri="{BB962C8B-B14F-4D97-AF65-F5344CB8AC3E}">
        <p14:creationId xmlns:p14="http://schemas.microsoft.com/office/powerpoint/2010/main" val="268840799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E0D61-3F49-4F73-A684-A164C2763E84}" type="datetimeFigureOut">
              <a:rPr lang="en-US" smtClean="0"/>
              <a:t>19-Apr-13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D6C2E-66BD-4446-9376-675EEAE0E8D9}" type="slidenum">
              <a:rPr lang="en-US" smtClean="0"/>
              <a:t>‹#›</a:t>
            </a:fld>
            <a:endParaRPr lang="en-US"/>
          </a:p>
        </p:txBody>
      </p:sp>
    </p:spTree>
    <p:extLst>
      <p:ext uri="{BB962C8B-B14F-4D97-AF65-F5344CB8AC3E}">
        <p14:creationId xmlns:p14="http://schemas.microsoft.com/office/powerpoint/2010/main" val="368256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www.facebook.com/photo.php?pid=73345&amp;id=1000018087437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5181600"/>
          </a:xfrm>
          <a:blipFill>
            <a:blip r:embed="rId2"/>
            <a:tile tx="0" ty="0" sx="100000" sy="100000" flip="none" algn="tl"/>
          </a:blipFill>
          <a:scene3d>
            <a:camera prst="orthographicFront"/>
            <a:lightRig rig="threePt" dir="t"/>
          </a:scene3d>
          <a:sp3d>
            <a:bevelT prst="angle"/>
          </a:sp3d>
        </p:spPr>
        <p:txBody>
          <a:bodyPr>
            <a:normAutofit fontScale="90000"/>
          </a:bodyPr>
          <a:lstStyle/>
          <a:p>
            <a:r>
              <a:rPr lang="en-US" dirty="0" smtClean="0">
                <a:latin typeface="Baskerville Old Face" pitchFamily="18" charset="0"/>
              </a:rPr>
              <a:t/>
            </a:r>
            <a:br>
              <a:rPr lang="en-US" dirty="0" smtClean="0">
                <a:latin typeface="Baskerville Old Face" pitchFamily="18" charset="0"/>
              </a:rPr>
            </a:br>
            <a:r>
              <a:rPr lang="en-US" dirty="0" smtClean="0">
                <a:latin typeface="Baskerville Old Face" pitchFamily="18" charset="0"/>
              </a:rPr>
              <a:t>Adopt a School for its</a:t>
            </a:r>
            <a:r>
              <a:rPr lang="en-US" dirty="0">
                <a:latin typeface="Baskerville Old Face" pitchFamily="18" charset="0"/>
              </a:rPr>
              <a:t/>
            </a:r>
            <a:br>
              <a:rPr lang="en-US" dirty="0">
                <a:latin typeface="Baskerville Old Face" pitchFamily="18" charset="0"/>
              </a:rPr>
            </a:br>
            <a:r>
              <a:rPr lang="en-US" dirty="0" smtClean="0">
                <a:latin typeface="Baskerville Old Face" pitchFamily="18" charset="0"/>
              </a:rPr>
              <a:t> Feeding Program</a:t>
            </a:r>
            <a:r>
              <a:rPr lang="en-US" sz="3200" dirty="0" smtClean="0">
                <a:latin typeface="Baskerville Old Face" pitchFamily="18" charset="0"/>
              </a:rPr>
              <a:t/>
            </a:r>
            <a:br>
              <a:rPr lang="en-US" sz="3200" dirty="0" smtClean="0">
                <a:latin typeface="Baskerville Old Face" pitchFamily="18" charset="0"/>
              </a:rPr>
            </a:br>
            <a:r>
              <a:rPr lang="en-US" sz="3200" dirty="0" smtClean="0">
                <a:latin typeface="Baskerville Old Face" pitchFamily="18" charset="0"/>
              </a:rPr>
              <a:t/>
            </a:r>
            <a:br>
              <a:rPr lang="en-US" sz="3200" dirty="0" smtClean="0">
                <a:latin typeface="Baskerville Old Face" pitchFamily="18" charset="0"/>
              </a:rPr>
            </a:br>
            <a:r>
              <a:rPr lang="en-US" sz="3200" dirty="0" smtClean="0">
                <a:latin typeface="Baskerville Old Face" pitchFamily="18" charset="0"/>
              </a:rPr>
              <a:t>at 8 Rural Schools in </a:t>
            </a:r>
            <a:br>
              <a:rPr lang="en-US" sz="3200" dirty="0" smtClean="0">
                <a:latin typeface="Baskerville Old Face" pitchFamily="18" charset="0"/>
              </a:rPr>
            </a:br>
            <a:r>
              <a:rPr lang="en-US" sz="3200" dirty="0" smtClean="0">
                <a:latin typeface="Baskerville Old Face" pitchFamily="18" charset="0"/>
              </a:rPr>
              <a:t>Kabankalan, Negros Occidental, Philippines</a:t>
            </a:r>
            <a:br>
              <a:rPr lang="en-US" sz="3200" dirty="0" smtClean="0">
                <a:latin typeface="Baskerville Old Face" pitchFamily="18" charset="0"/>
              </a:rPr>
            </a:br>
            <a:r>
              <a:rPr lang="en-US" sz="3200" dirty="0" smtClean="0">
                <a:latin typeface="Baskerville Old Face" pitchFamily="18" charset="0"/>
              </a:rPr>
              <a:t/>
            </a:r>
            <a:br>
              <a:rPr lang="en-US" sz="3200" dirty="0" smtClean="0">
                <a:latin typeface="Baskerville Old Face" pitchFamily="18" charset="0"/>
              </a:rPr>
            </a:br>
            <a:r>
              <a:rPr lang="en-US" sz="3200" dirty="0" smtClean="0">
                <a:latin typeface="Baskerville Old Face" pitchFamily="18" charset="0"/>
              </a:rPr>
              <a:t>A non-profit organization</a:t>
            </a:r>
            <a:br>
              <a:rPr lang="en-US" sz="3200" dirty="0" smtClean="0">
                <a:latin typeface="Baskerville Old Face" pitchFamily="18" charset="0"/>
              </a:rPr>
            </a:br>
            <a:r>
              <a:rPr lang="en-US" sz="3200" dirty="0" smtClean="0">
                <a:latin typeface="Baskerville Old Face" pitchFamily="18" charset="0"/>
              </a:rPr>
              <a:t>recognized &amp; acknowledged by the </a:t>
            </a:r>
            <a:br>
              <a:rPr lang="en-US" sz="3200" dirty="0" smtClean="0">
                <a:latin typeface="Baskerville Old Face" pitchFamily="18" charset="0"/>
              </a:rPr>
            </a:br>
            <a:r>
              <a:rPr lang="en-US" sz="3200" dirty="0" smtClean="0">
                <a:latin typeface="Baskerville Old Face" pitchFamily="18" charset="0"/>
              </a:rPr>
              <a:t>Department of Education</a:t>
            </a:r>
            <a:br>
              <a:rPr lang="en-US" sz="3200" dirty="0" smtClean="0">
                <a:latin typeface="Baskerville Old Face" pitchFamily="18" charset="0"/>
              </a:rPr>
            </a:br>
            <a:r>
              <a:rPr lang="en-US" sz="3200" dirty="0" smtClean="0">
                <a:latin typeface="Baskerville Old Face" pitchFamily="18" charset="0"/>
              </a:rPr>
              <a:t>Kabankalan City Division</a:t>
            </a:r>
            <a:br>
              <a:rPr lang="en-US" sz="3200" dirty="0" smtClean="0">
                <a:latin typeface="Baskerville Old Face" pitchFamily="18" charset="0"/>
              </a:rPr>
            </a:br>
            <a:r>
              <a:rPr lang="en-US" sz="3200" dirty="0" smtClean="0">
                <a:latin typeface="Baskerville Old Face" pitchFamily="18" charset="0"/>
              </a:rPr>
              <a:t> </a:t>
            </a:r>
            <a:br>
              <a:rPr lang="en-US" sz="3200" dirty="0" smtClean="0">
                <a:latin typeface="Baskerville Old Face" pitchFamily="18" charset="0"/>
              </a:rPr>
            </a:br>
            <a:endParaRPr lang="en-US" sz="3200" dirty="0">
              <a:latin typeface="Baskerville Old Face" pitchFamily="18" charset="0"/>
            </a:endParaRPr>
          </a:p>
        </p:txBody>
      </p:sp>
    </p:spTree>
    <p:extLst>
      <p:ext uri="{BB962C8B-B14F-4D97-AF65-F5344CB8AC3E}">
        <p14:creationId xmlns:p14="http://schemas.microsoft.com/office/powerpoint/2010/main" val="311436292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John Rivas\Documents\CASIPSIPAN ELEM SCHOOL FEEDING PROGRAM\Orong Elem School feeding program\IMpact of feeding program on students' education.jpg"/>
          <p:cNvPicPr>
            <a:picLocks noGrp="1"/>
          </p:cNvPicPr>
          <p:nvPr>
            <p:ph idx="1"/>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Layer>
                </a14:imgProps>
              </a:ext>
            </a:extLst>
          </a:blip>
          <a:srcRect l="5010" t="18907" r="5949" b="48514"/>
          <a:stretch/>
        </p:blipFill>
        <p:spPr bwMode="auto">
          <a:xfrm>
            <a:off x="1600200" y="533400"/>
            <a:ext cx="6553200" cy="556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val="348248079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ohn Rivas\AppData\Local\Microsoft\Windows\Temporary Internet Files\Content.Word\tanawan_kidsletter 002.jpg"/>
          <p:cNvPicPr/>
          <p:nvPr/>
        </p:nvPicPr>
        <p:blipFill rotWithShape="1">
          <a:blip r:embed="rId2" cstate="print">
            <a:biLevel thresh="75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0419" r="11455" b="9679"/>
          <a:stretch/>
        </p:blipFill>
        <p:spPr bwMode="auto">
          <a:xfrm>
            <a:off x="609600" y="533400"/>
            <a:ext cx="327660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descr="C:\Users\John Rivas\AppData\Local\Microsoft\Windows\Temporary Internet Files\Content.Word\lettersfromDC.Gurruchari 003.jpg"/>
          <p:cNvPicPr/>
          <p:nvPr/>
        </p:nvPicPr>
        <p:blipFill rotWithShape="1">
          <a:blip r:embed="rId4" cstate="print">
            <a:biLevel thresh="75000"/>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4430" t="3172" r="4668" b="18872"/>
          <a:stretch/>
        </p:blipFill>
        <p:spPr bwMode="auto">
          <a:xfrm>
            <a:off x="4230806" y="533400"/>
            <a:ext cx="3944203"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9559363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533400"/>
            <a:ext cx="7772400" cy="1981200"/>
          </a:xfrm>
          <a:solidFill>
            <a:schemeClr val="accent6">
              <a:lumMod val="20000"/>
              <a:lumOff val="80000"/>
            </a:schemeClr>
          </a:solidFill>
        </p:spPr>
        <p:txBody>
          <a:bodyPr>
            <a:normAutofit/>
          </a:bodyPr>
          <a:lstStyle/>
          <a:p>
            <a:r>
              <a:rPr lang="en-US" sz="2000" dirty="0" smtClean="0">
                <a:latin typeface="Lucida Calligraphy" pitchFamily="66" charset="0"/>
              </a:rPr>
              <a:t>Thank you!  </a:t>
            </a:r>
            <a:br>
              <a:rPr lang="en-US" sz="2000" dirty="0" smtClean="0">
                <a:latin typeface="Lucida Calligraphy" pitchFamily="66" charset="0"/>
              </a:rPr>
            </a:br>
            <a:r>
              <a:rPr lang="en-US" sz="2000" dirty="0" smtClean="0">
                <a:latin typeface="Lucida Calligraphy" pitchFamily="66" charset="0"/>
              </a:rPr>
              <a:t/>
            </a:r>
            <a:br>
              <a:rPr lang="en-US" sz="2000" dirty="0" smtClean="0">
                <a:latin typeface="Lucida Calligraphy" pitchFamily="66" charset="0"/>
              </a:rPr>
            </a:br>
            <a:r>
              <a:rPr lang="en-US" sz="2000" dirty="0" smtClean="0">
                <a:latin typeface="Lucida Calligraphy" pitchFamily="66" charset="0"/>
              </a:rPr>
              <a:t>Your generosity and benevolence will help us through </a:t>
            </a:r>
            <a:br>
              <a:rPr lang="en-US" sz="2000" dirty="0" smtClean="0">
                <a:latin typeface="Lucida Calligraphy" pitchFamily="66" charset="0"/>
              </a:rPr>
            </a:br>
            <a:r>
              <a:rPr lang="en-US" sz="2000" dirty="0" smtClean="0">
                <a:latin typeface="Lucida Calligraphy" pitchFamily="66" charset="0"/>
              </a:rPr>
              <a:t>our Elementary School Education</a:t>
            </a:r>
            <a:endParaRPr lang="en-US" sz="2000" dirty="0">
              <a:latin typeface="Lucida Calligraphy" pitchFamily="66" charset="0"/>
            </a:endParaRPr>
          </a:p>
        </p:txBody>
      </p:sp>
      <p:pic>
        <p:nvPicPr>
          <p:cNvPr id="4" name="Picture 3" descr="C:\Users\John Rivas\AppData\Local\Microsoft\Windows\Temporary Internet Files\Content.Word\Picture11.jpg"/>
          <p:cNvPicPr/>
          <p:nvPr/>
        </p:nvPicPr>
        <p:blipFill rotWithShape="1">
          <a:blip r:embed="rId2"/>
          <a:srcRect b="22015"/>
          <a:stretch/>
        </p:blipFill>
        <p:spPr bwMode="auto">
          <a:xfrm>
            <a:off x="1828800" y="2895600"/>
            <a:ext cx="58674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4164642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a:blipFill>
            <a:blip r:embed="rId2"/>
            <a:tile tx="0" ty="0" sx="100000" sy="100000" flip="none" algn="tl"/>
          </a:blipFill>
          <a:ln w="28575">
            <a:solidFill>
              <a:schemeClr val="tx1"/>
            </a:solidFill>
          </a:ln>
        </p:spPr>
        <p:txBody>
          <a:bodyPr>
            <a:normAutofit/>
          </a:bodyPr>
          <a:lstStyle/>
          <a:p>
            <a:pPr marL="0" indent="0" algn="just">
              <a:buNone/>
            </a:pPr>
            <a:endParaRPr lang="en-US" sz="1800" b="1" dirty="0" smtClean="0"/>
          </a:p>
          <a:p>
            <a:pPr marL="0" indent="0" algn="just">
              <a:buNone/>
            </a:pPr>
            <a:r>
              <a:rPr lang="en-US" sz="1800" b="1" dirty="0" smtClean="0"/>
              <a:t>Feeding Program is a non-Government project run by civic group that aims best in providing food on the table to the children of poor and landless laborers at the sugar cane fields in rural areas of Kabankalan, Negros Occidental, Philippines.</a:t>
            </a:r>
          </a:p>
          <a:p>
            <a:pPr marL="0" indent="0" algn="just">
              <a:buNone/>
            </a:pPr>
            <a:endParaRPr lang="en-US" sz="1800" b="1" dirty="0"/>
          </a:p>
          <a:p>
            <a:pPr marL="0" indent="0" algn="just">
              <a:buNone/>
            </a:pPr>
            <a:r>
              <a:rPr lang="en-US" sz="1800" b="1" dirty="0" smtClean="0"/>
              <a:t>Feeding Program alleviates hunger and improves nutritional status of students from Grades I to VI and improves students’ school attendance and class performance.</a:t>
            </a:r>
          </a:p>
          <a:p>
            <a:pPr marL="0" indent="0" algn="just">
              <a:buNone/>
            </a:pPr>
            <a:endParaRPr lang="en-US" sz="1800" b="1" dirty="0"/>
          </a:p>
          <a:p>
            <a:pPr marL="0" indent="0" algn="just">
              <a:buNone/>
            </a:pPr>
            <a:r>
              <a:rPr lang="en-US" sz="1800" b="1" dirty="0" smtClean="0"/>
              <a:t>Feeding program provides opportunities to students to stay at school and complete their Elementary Education (completing Grade VI) which is a stepping stone to proceed to high school or obtain vocational training for a livelihood program.</a:t>
            </a:r>
          </a:p>
          <a:p>
            <a:pPr marL="0" indent="0" algn="just">
              <a:buNone/>
            </a:pPr>
            <a:endParaRPr lang="en-US" sz="1800" b="1" dirty="0" smtClean="0"/>
          </a:p>
          <a:p>
            <a:pPr marL="0" indent="0" algn="just">
              <a:buNone/>
            </a:pPr>
            <a:r>
              <a:rPr lang="en-US" sz="1800" b="1" dirty="0" smtClean="0"/>
              <a:t>It is envisioned through the Feeding Program that the vicious cycle of poverty and misery is minimized on the students who greatly benefit from this project. </a:t>
            </a:r>
            <a:endParaRPr lang="en-US" sz="1800" b="1" dirty="0"/>
          </a:p>
        </p:txBody>
      </p:sp>
    </p:spTree>
    <p:extLst>
      <p:ext uri="{BB962C8B-B14F-4D97-AF65-F5344CB8AC3E}">
        <p14:creationId xmlns:p14="http://schemas.microsoft.com/office/powerpoint/2010/main" val="272549396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3">
              <a:lumMod val="60000"/>
              <a:lumOff val="40000"/>
            </a:schemeClr>
          </a:solidFill>
        </p:spPr>
        <p:txBody>
          <a:bodyPr>
            <a:normAutofit/>
          </a:bodyPr>
          <a:lstStyle/>
          <a:p>
            <a:r>
              <a:rPr lang="en-US" sz="1600" b="1" dirty="0" smtClean="0">
                <a:latin typeface="Baskerville Old Face" pitchFamily="18" charset="0"/>
              </a:rPr>
              <a:t>3315 students from Grades 1 to 6 in 8 rural public schools given lunch with an </a:t>
            </a:r>
            <a:br>
              <a:rPr lang="en-US" sz="1600" b="1" dirty="0" smtClean="0">
                <a:latin typeface="Baskerville Old Face" pitchFamily="18" charset="0"/>
              </a:rPr>
            </a:br>
            <a:r>
              <a:rPr lang="en-US" sz="1600" b="1" dirty="0" smtClean="0">
                <a:latin typeface="Baskerville Old Face" pitchFamily="18" charset="0"/>
              </a:rPr>
              <a:t>appropriation of P5.00 per student, equivalent to $0.12 cents Australia per day. </a:t>
            </a:r>
            <a:endParaRPr lang="en-US" sz="1600" b="1" dirty="0">
              <a:latin typeface="Baskerville Old Face"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66080369"/>
              </p:ext>
            </p:extLst>
          </p:nvPr>
        </p:nvGraphicFramePr>
        <p:xfrm>
          <a:off x="914400" y="1524000"/>
          <a:ext cx="7086599" cy="4191000"/>
        </p:xfrm>
        <a:graphic>
          <a:graphicData uri="http://schemas.openxmlformats.org/drawingml/2006/table">
            <a:tbl>
              <a:tblPr firstRow="1" firstCol="1" bandRow="1"/>
              <a:tblGrid>
                <a:gridCol w="2054180"/>
                <a:gridCol w="1585557"/>
                <a:gridCol w="1723431"/>
                <a:gridCol w="1723431"/>
              </a:tblGrid>
              <a:tr h="698500">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School</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School Year </a:t>
                      </a:r>
                      <a:endParaRPr lang="en-US" sz="1100" b="1" dirty="0">
                        <a:effectLst/>
                        <a:latin typeface="Calibri"/>
                        <a:ea typeface="Calibri"/>
                        <a:cs typeface="Times New Roman"/>
                      </a:endParaRPr>
                    </a:p>
                    <a:p>
                      <a:pPr marL="0" marR="0" algn="ctr">
                        <a:lnSpc>
                          <a:spcPct val="115000"/>
                        </a:lnSpc>
                        <a:spcBef>
                          <a:spcPts val="0"/>
                        </a:spcBef>
                        <a:spcAft>
                          <a:spcPts val="0"/>
                        </a:spcAft>
                      </a:pPr>
                      <a:r>
                        <a:rPr lang="en-US" sz="1200" b="1" dirty="0">
                          <a:effectLst/>
                          <a:latin typeface="Times New Roman"/>
                          <a:ea typeface="Calibri"/>
                          <a:cs typeface="Times New Roman"/>
                        </a:rPr>
                        <a:t>2011-12</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School Year </a:t>
                      </a:r>
                      <a:endParaRPr lang="en-US" sz="1100" b="1" dirty="0">
                        <a:effectLst/>
                        <a:latin typeface="Calibri"/>
                        <a:ea typeface="Calibri"/>
                        <a:cs typeface="Times New Roman"/>
                      </a:endParaRPr>
                    </a:p>
                    <a:p>
                      <a:pPr marL="0" marR="0" algn="ctr">
                        <a:lnSpc>
                          <a:spcPct val="115000"/>
                        </a:lnSpc>
                        <a:spcBef>
                          <a:spcPts val="0"/>
                        </a:spcBef>
                        <a:spcAft>
                          <a:spcPts val="0"/>
                        </a:spcAft>
                      </a:pPr>
                      <a:r>
                        <a:rPr lang="en-US" sz="1200" b="1" dirty="0">
                          <a:effectLst/>
                          <a:latin typeface="Times New Roman"/>
                          <a:ea typeface="Calibri"/>
                          <a:cs typeface="Times New Roman"/>
                        </a:rPr>
                        <a:t>2012-13</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dirty="0">
                          <a:effectLst/>
                          <a:latin typeface="Times New Roman"/>
                          <a:ea typeface="Calibri"/>
                          <a:cs typeface="Times New Roman"/>
                        </a:rPr>
                        <a:t>Net Enrolment Increase</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a:effectLst/>
                          <a:latin typeface="Times New Roman"/>
                          <a:ea typeface="Calibri"/>
                          <a:cs typeface="Times New Roman"/>
                        </a:rPr>
                        <a:t>Hilamonan Elementary</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a:effectLst/>
                          <a:latin typeface="Times New Roman"/>
                          <a:ea typeface="Calibri"/>
                          <a:cs typeface="Times New Roman"/>
                        </a:rPr>
                        <a:t>447</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565</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118</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dirty="0" err="1">
                          <a:effectLst/>
                          <a:latin typeface="Times New Roman"/>
                          <a:ea typeface="Calibri"/>
                          <a:cs typeface="Times New Roman"/>
                        </a:rPr>
                        <a:t>Casipsipan</a:t>
                      </a:r>
                      <a:r>
                        <a:rPr lang="en-US" sz="1100" b="1" dirty="0">
                          <a:effectLst/>
                          <a:latin typeface="Times New Roman"/>
                          <a:ea typeface="Calibri"/>
                          <a:cs typeface="Times New Roman"/>
                        </a:rPr>
                        <a:t> Elementary</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a:effectLst/>
                          <a:latin typeface="Times New Roman"/>
                          <a:ea typeface="Calibri"/>
                          <a:cs typeface="Times New Roman"/>
                        </a:rPr>
                        <a:t>383</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400</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17</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dirty="0" err="1">
                          <a:effectLst/>
                          <a:latin typeface="Times New Roman"/>
                          <a:ea typeface="Calibri"/>
                          <a:cs typeface="Times New Roman"/>
                        </a:rPr>
                        <a:t>Orong</a:t>
                      </a:r>
                      <a:r>
                        <a:rPr lang="en-US" sz="1100" b="1" dirty="0">
                          <a:effectLst/>
                          <a:latin typeface="Times New Roman"/>
                          <a:ea typeface="Calibri"/>
                          <a:cs typeface="Times New Roman"/>
                        </a:rPr>
                        <a:t> Elementary</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a:effectLst/>
                          <a:latin typeface="Times New Roman"/>
                          <a:ea typeface="Calibri"/>
                          <a:cs typeface="Times New Roman"/>
                        </a:rPr>
                        <a:t>426</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520</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94</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dirty="0">
                          <a:effectLst/>
                          <a:latin typeface="Times New Roman"/>
                          <a:ea typeface="Calibri"/>
                          <a:cs typeface="Times New Roman"/>
                        </a:rPr>
                        <a:t>DC </a:t>
                      </a:r>
                      <a:r>
                        <a:rPr lang="en-US" sz="1100" b="1" dirty="0" err="1">
                          <a:effectLst/>
                          <a:latin typeface="Times New Roman"/>
                          <a:ea typeface="Calibri"/>
                          <a:cs typeface="Times New Roman"/>
                        </a:rPr>
                        <a:t>Gurrucharri</a:t>
                      </a:r>
                      <a:r>
                        <a:rPr lang="en-US" sz="1100" b="1" dirty="0">
                          <a:effectLst/>
                          <a:latin typeface="Times New Roman"/>
                          <a:ea typeface="Calibri"/>
                          <a:cs typeface="Times New Roman"/>
                        </a:rPr>
                        <a:t> Elementary</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a:effectLst/>
                          <a:latin typeface="Times New Roman"/>
                          <a:ea typeface="Calibri"/>
                          <a:cs typeface="Times New Roman"/>
                        </a:rPr>
                        <a:t>553</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630</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77</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dirty="0" err="1">
                          <a:effectLst/>
                          <a:latin typeface="Times New Roman"/>
                          <a:ea typeface="Calibri"/>
                          <a:cs typeface="Times New Roman"/>
                        </a:rPr>
                        <a:t>Bino</a:t>
                      </a:r>
                      <a:r>
                        <a:rPr lang="en-US" sz="1100" b="1" dirty="0">
                          <a:effectLst/>
                          <a:latin typeface="Times New Roman"/>
                          <a:ea typeface="Calibri"/>
                          <a:cs typeface="Times New Roman"/>
                        </a:rPr>
                        <a:t> Primary</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a:effectLst/>
                          <a:latin typeface="Times New Roman"/>
                          <a:ea typeface="Calibri"/>
                          <a:cs typeface="Times New Roman"/>
                        </a:rPr>
                        <a:t>176</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216</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38</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dirty="0" err="1">
                          <a:effectLst/>
                          <a:latin typeface="Times New Roman"/>
                          <a:ea typeface="Calibri"/>
                          <a:cs typeface="Times New Roman"/>
                        </a:rPr>
                        <a:t>Camugao</a:t>
                      </a:r>
                      <a:r>
                        <a:rPr lang="en-US" sz="1100" b="1" dirty="0">
                          <a:effectLst/>
                          <a:latin typeface="Times New Roman"/>
                          <a:ea typeface="Calibri"/>
                          <a:cs typeface="Times New Roman"/>
                        </a:rPr>
                        <a:t> Elementary</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a:effectLst/>
                          <a:latin typeface="Times New Roman"/>
                          <a:ea typeface="Calibri"/>
                          <a:cs typeface="Times New Roman"/>
                        </a:rPr>
                        <a:t>106</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126</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20</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dirty="0" err="1">
                          <a:effectLst/>
                          <a:latin typeface="Times New Roman"/>
                          <a:ea typeface="Calibri"/>
                          <a:cs typeface="Times New Roman"/>
                        </a:rPr>
                        <a:t>Bugtong</a:t>
                      </a:r>
                      <a:r>
                        <a:rPr lang="en-US" sz="1100" b="1" dirty="0">
                          <a:effectLst/>
                          <a:latin typeface="Times New Roman"/>
                          <a:ea typeface="Calibri"/>
                          <a:cs typeface="Times New Roman"/>
                        </a:rPr>
                        <a:t> Primary</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dirty="0">
                          <a:effectLst/>
                          <a:latin typeface="Times New Roman"/>
                          <a:ea typeface="Calibri"/>
                          <a:cs typeface="Times New Roman"/>
                        </a:rPr>
                        <a:t>204</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249</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45</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349250">
                <a:tc>
                  <a:txBody>
                    <a:bodyPr/>
                    <a:lstStyle/>
                    <a:p>
                      <a:pPr marL="0" marR="0" algn="ctr">
                        <a:lnSpc>
                          <a:spcPct val="115000"/>
                        </a:lnSpc>
                        <a:spcBef>
                          <a:spcPts val="0"/>
                        </a:spcBef>
                        <a:spcAft>
                          <a:spcPts val="0"/>
                        </a:spcAft>
                      </a:pPr>
                      <a:r>
                        <a:rPr lang="en-US" sz="1100" b="1">
                          <a:effectLst/>
                          <a:latin typeface="Times New Roman"/>
                          <a:ea typeface="Calibri"/>
                          <a:cs typeface="Times New Roman"/>
                        </a:rPr>
                        <a:t>Tanawan Elementary </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dirty="0">
                          <a:effectLst/>
                          <a:latin typeface="Times New Roman"/>
                          <a:ea typeface="Calibri"/>
                          <a:cs typeface="Times New Roman"/>
                        </a:rPr>
                        <a:t>584</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611</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200" b="1">
                          <a:effectLst/>
                          <a:latin typeface="Times New Roman"/>
                          <a:ea typeface="Calibri"/>
                          <a:cs typeface="Times New Roman"/>
                        </a:rPr>
                        <a:t>27</a:t>
                      </a:r>
                      <a:endParaRPr lang="en-US" sz="11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r h="698500">
                <a:tc>
                  <a:txBody>
                    <a:bodyPr/>
                    <a:lstStyle/>
                    <a:p>
                      <a:pPr marL="0" marR="0" algn="ctr">
                        <a:lnSpc>
                          <a:spcPct val="115000"/>
                        </a:lnSpc>
                        <a:spcBef>
                          <a:spcPts val="0"/>
                        </a:spcBef>
                        <a:spcAft>
                          <a:spcPts val="0"/>
                        </a:spcAft>
                      </a:pPr>
                      <a:r>
                        <a:rPr lang="en-US" sz="1100" b="1">
                          <a:effectLst/>
                          <a:latin typeface="Times New Roman"/>
                          <a:ea typeface="Calibri"/>
                          <a:cs typeface="Times New Roman"/>
                        </a:rPr>
                        <a:t>Total </a:t>
                      </a:r>
                      <a:endParaRPr lang="en-US" sz="11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r>
                        <a:rPr lang="en-US" sz="1100" b="1" dirty="0">
                          <a:effectLst/>
                          <a:latin typeface="Times New Roman"/>
                          <a:ea typeface="Calibri"/>
                          <a:cs typeface="Times New Roman"/>
                        </a:rPr>
                        <a:t>2879</a:t>
                      </a: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ctr">
                        <a:lnSpc>
                          <a:spcPct val="115000"/>
                        </a:lnSpc>
                        <a:spcBef>
                          <a:spcPts val="0"/>
                        </a:spcBef>
                        <a:spcAft>
                          <a:spcPts val="0"/>
                        </a:spcAft>
                      </a:pPr>
                      <a:endParaRPr lang="en-US" sz="1200" b="1" dirty="0" smtClean="0">
                        <a:effectLst/>
                        <a:latin typeface="Times New Roman"/>
                        <a:ea typeface="Calibri"/>
                        <a:cs typeface="Times New Roman"/>
                      </a:endParaRPr>
                    </a:p>
                    <a:p>
                      <a:pPr marL="0" marR="0" algn="ctr">
                        <a:lnSpc>
                          <a:spcPct val="115000"/>
                        </a:lnSpc>
                        <a:spcBef>
                          <a:spcPts val="0"/>
                        </a:spcBef>
                        <a:spcAft>
                          <a:spcPts val="0"/>
                        </a:spcAft>
                      </a:pPr>
                      <a:r>
                        <a:rPr lang="en-US" sz="1200" b="1" dirty="0" smtClean="0">
                          <a:effectLst/>
                          <a:latin typeface="Times New Roman"/>
                          <a:ea typeface="Calibri"/>
                          <a:cs typeface="Times New Roman"/>
                        </a:rPr>
                        <a:t>3315</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c>
                  <a:txBody>
                    <a:bodyPr/>
                    <a:lstStyle/>
                    <a:p>
                      <a:pPr marL="0" marR="0" algn="just">
                        <a:lnSpc>
                          <a:spcPct val="115000"/>
                        </a:lnSpc>
                        <a:spcBef>
                          <a:spcPts val="0"/>
                        </a:spcBef>
                        <a:spcAft>
                          <a:spcPts val="0"/>
                        </a:spcAft>
                      </a:pPr>
                      <a:endParaRPr lang="en-US" sz="1200" b="1" dirty="0" smtClean="0">
                        <a:effectLst/>
                        <a:latin typeface="Times New Roman"/>
                        <a:ea typeface="Calibri"/>
                        <a:cs typeface="Times New Roman"/>
                      </a:endParaRPr>
                    </a:p>
                    <a:p>
                      <a:pPr marL="0" marR="0" algn="just">
                        <a:lnSpc>
                          <a:spcPct val="115000"/>
                        </a:lnSpc>
                        <a:spcBef>
                          <a:spcPts val="0"/>
                        </a:spcBef>
                        <a:spcAft>
                          <a:spcPts val="0"/>
                        </a:spcAft>
                      </a:pPr>
                      <a:r>
                        <a:rPr lang="en-US" sz="1200" b="1" dirty="0" smtClean="0">
                          <a:effectLst/>
                          <a:latin typeface="Times New Roman"/>
                          <a:ea typeface="Calibri"/>
                          <a:cs typeface="Times New Roman"/>
                        </a:rPr>
                        <a:t>Total </a:t>
                      </a:r>
                      <a:r>
                        <a:rPr lang="en-US" sz="1200" b="1" dirty="0">
                          <a:effectLst/>
                          <a:latin typeface="Times New Roman"/>
                          <a:ea typeface="Calibri"/>
                          <a:cs typeface="Times New Roman"/>
                        </a:rPr>
                        <a:t>Net Increase:  15%</a:t>
                      </a:r>
                      <a:endParaRPr lang="en-U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191976076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1752600" cy="5897562"/>
          </a:xfrm>
          <a:solidFill>
            <a:schemeClr val="accent3">
              <a:lumMod val="60000"/>
              <a:lumOff val="40000"/>
            </a:schemeClr>
          </a:solidFill>
        </p:spPr>
        <p:txBody>
          <a:bodyPr>
            <a:normAutofit/>
          </a:bodyPr>
          <a:lstStyle/>
          <a:p>
            <a:r>
              <a:rPr lang="en-US" sz="1600" b="1" dirty="0" smtClean="0">
                <a:latin typeface="Baskerville Old Face" pitchFamily="18" charset="0"/>
              </a:rPr>
              <a:t>Acknowledgement &amp; Recognition by a School Superintendent, Department of Education, Kabankalan City Division, Negros Occidental, Philippines</a:t>
            </a:r>
            <a:endParaRPr lang="en-US" sz="1600" b="1" dirty="0">
              <a:latin typeface="Baskerville Old Face" pitchFamily="18" charset="0"/>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881" t="6399" r="5577" b="6755"/>
          <a:stretch/>
        </p:blipFill>
        <p:spPr bwMode="auto">
          <a:xfrm>
            <a:off x="2362200" y="586854"/>
            <a:ext cx="5867400" cy="5813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p14="http://schemas.microsoft.com/office/powerpoint/2010/main" val="42887172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487362"/>
          </a:xfrm>
        </p:spPr>
        <p:txBody>
          <a:bodyPr>
            <a:normAutofit/>
          </a:bodyPr>
          <a:lstStyle/>
          <a:p>
            <a:r>
              <a:rPr lang="en-US" sz="2000" dirty="0" smtClean="0">
                <a:latin typeface="Monotype Corsiva" pitchFamily="66" charset="0"/>
              </a:rPr>
              <a:t>CERTIFICATE OF ACKNOWLEDGEMENT  &amp;  RECOGNITION </a:t>
            </a:r>
            <a:endParaRPr lang="en-US" sz="2000" dirty="0">
              <a:latin typeface="Monotype Corsiva" pitchFamily="66" charset="0"/>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25" t="11049" r="7236" b="8758"/>
          <a:stretch/>
        </p:blipFill>
        <p:spPr bwMode="auto">
          <a:xfrm>
            <a:off x="1951630" y="791570"/>
            <a:ext cx="5134970" cy="5568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37633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tx2">
              <a:lumMod val="20000"/>
              <a:lumOff val="80000"/>
            </a:schemeClr>
          </a:solidFill>
        </p:spPr>
        <p:txBody>
          <a:bodyPr>
            <a:normAutofit/>
          </a:bodyPr>
          <a:lstStyle/>
          <a:p>
            <a:r>
              <a:rPr lang="en-US" sz="1600" b="1" dirty="0" smtClean="0">
                <a:latin typeface="Baskerville Old Face" pitchFamily="18" charset="0"/>
              </a:rPr>
              <a:t>Images of Children in Feeding Program </a:t>
            </a:r>
            <a:endParaRPr lang="en-US" sz="1600" b="1" dirty="0">
              <a:latin typeface="Baskerville Old Face" pitchFamily="18" charset="0"/>
            </a:endParaRPr>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4165"/>
          <a:stretch/>
        </p:blipFill>
        <p:spPr>
          <a:xfrm>
            <a:off x="762000" y="1219200"/>
            <a:ext cx="3466531"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E:\feeding tan-awan\103_1733.JPG"/>
          <p:cNvPicPr>
            <a:picLocks noGrp="1"/>
          </p:cNvPicPr>
          <p:nvPr>
            <p:ph sz="half" idx="2"/>
          </p:nvPr>
        </p:nvPicPr>
        <p:blipFill>
          <a:blip r:embed="rId3" cstate="print"/>
          <a:srcRect/>
          <a:stretch>
            <a:fillRect/>
          </a:stretch>
        </p:blipFill>
        <p:spPr bwMode="auto">
          <a:xfrm>
            <a:off x="4724400" y="1600200"/>
            <a:ext cx="3429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000101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feeding tan-awan\103_1740.JPG"/>
          <p:cNvPicPr>
            <a:picLocks noGrp="1"/>
          </p:cNvPicPr>
          <p:nvPr>
            <p:ph sz="half" idx="1"/>
          </p:nvPr>
        </p:nvPicPr>
        <p:blipFill>
          <a:blip r:embed="rId2" cstate="print"/>
          <a:srcRect/>
          <a:stretch>
            <a:fillRect/>
          </a:stretch>
        </p:blipFill>
        <p:spPr bwMode="auto">
          <a:xfrm>
            <a:off x="4724400" y="1733324"/>
            <a:ext cx="3581400" cy="3257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descr="E:\feeding tan-awan\103_1717.JPG"/>
          <p:cNvPicPr>
            <a:picLocks noGrp="1"/>
          </p:cNvPicPr>
          <p:nvPr>
            <p:ph sz="half" idx="2"/>
          </p:nvPr>
        </p:nvPicPr>
        <p:blipFill>
          <a:blip r:embed="rId3" cstate="print"/>
          <a:srcRect/>
          <a:stretch>
            <a:fillRect/>
          </a:stretch>
        </p:blipFill>
        <p:spPr bwMode="auto">
          <a:xfrm>
            <a:off x="914400" y="3505200"/>
            <a:ext cx="3505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C:\Users\John Rivas\Documents\CASIPSIPAN ELEM SCHOOL FEEDING PROGRAM\Hilamonan children photos\HES feeding photo  5    20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03" t="15506" r="18251"/>
          <a:stretch/>
        </p:blipFill>
        <p:spPr bwMode="auto">
          <a:xfrm>
            <a:off x="1295400" y="609599"/>
            <a:ext cx="3307307" cy="2752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photos-e.ak.fbcdn.net/hphotos-ak-ash4/s480x480/309422_293477450754637_94172442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8" y="-1363663"/>
            <a:ext cx="379095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66344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John Rivas\AppData\Local\Microsoft\Windows\Temporary Internet Files\Content.Word\Image0285.jpg"/>
          <p:cNvPicPr>
            <a:picLocks noGrp="1"/>
          </p:cNvPicPr>
          <p:nvPr>
            <p:ph sz="half" idx="2"/>
          </p:nvPr>
        </p:nvPicPr>
        <p:blipFill rotWithShape="1">
          <a:blip r:embed="rId2"/>
          <a:srcRect t="27161" b="14070"/>
          <a:stretch/>
        </p:blipFill>
        <p:spPr bwMode="auto">
          <a:xfrm>
            <a:off x="2713672" y="3352800"/>
            <a:ext cx="3657600" cy="2866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C:\Users\John Rivas\AppData\Local\Microsoft\Windows\Temporary Internet Files\Content.Word\Image0301.jpg"/>
          <p:cNvPicPr>
            <a:picLocks noGrp="1"/>
          </p:cNvPicPr>
          <p:nvPr>
            <p:ph sz="quarter" idx="4"/>
          </p:nvPr>
        </p:nvPicPr>
        <p:blipFill rotWithShape="1">
          <a:blip r:embed="rId3"/>
          <a:srcRect t="26229" b="21159"/>
          <a:stretch/>
        </p:blipFill>
        <p:spPr bwMode="auto">
          <a:xfrm>
            <a:off x="4343400" y="685800"/>
            <a:ext cx="3657600" cy="2565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Users\John Rivas\AppData\Local\Microsoft\Windows\Temporary Internet Files\Content.Word\Image0302.jpg"/>
          <p:cNvPicPr/>
          <p:nvPr/>
        </p:nvPicPr>
        <p:blipFill>
          <a:blip r:embed="rId4"/>
          <a:srcRect t="18351" b="10638"/>
          <a:stretch>
            <a:fillRect/>
          </a:stretch>
        </p:blipFill>
        <p:spPr bwMode="auto">
          <a:xfrm>
            <a:off x="1371600" y="676701"/>
            <a:ext cx="2684145"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419132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Users\John Rivas\Documents\CASIPSIPAN ELEM SCHOOL FEEDING PROGRAM\CES Feeding Prog. photo 3.jpg"/>
          <p:cNvPicPr>
            <a:picLocks noGrp="1"/>
          </p:cNvPicPr>
          <p:nvPr>
            <p:ph sz="half" idx="2"/>
          </p:nvPr>
        </p:nvPicPr>
        <p:blipFill>
          <a:blip r:embed="rId2"/>
          <a:srcRect/>
          <a:stretch>
            <a:fillRect/>
          </a:stretch>
        </p:blipFill>
        <p:spPr bwMode="auto">
          <a:xfrm>
            <a:off x="762000" y="3276600"/>
            <a:ext cx="4040188" cy="3030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descr="C:\Users\John Rivas\Documents\CASIPSIPAN ELEM SCHOOL FEEDING PROGRAM\CES FP photo 10.jpg"/>
          <p:cNvPicPr>
            <a:picLocks noGrp="1"/>
          </p:cNvPicPr>
          <p:nvPr>
            <p:ph sz="quarter" idx="4"/>
          </p:nvPr>
        </p:nvPicPr>
        <p:blipFill>
          <a:blip r:embed="rId3"/>
          <a:srcRect/>
          <a:stretch>
            <a:fillRect/>
          </a:stretch>
        </p:blipFill>
        <p:spPr bwMode="auto">
          <a:xfrm>
            <a:off x="4953000" y="990600"/>
            <a:ext cx="35052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myphoto" descr="http://sphotos.ak.fbcdn.net/hphotos-ak-snc4/hs1234.snc4/156688_111785695558388_100001808743733_73362_8074285_n.jpg">
            <a:hlinkClick r:id="rId4"/>
          </p:cNvPr>
          <p:cNvPicPr/>
          <p:nvPr/>
        </p:nvPicPr>
        <p:blipFill>
          <a:blip r:embed="rId5"/>
          <a:srcRect/>
          <a:stretch>
            <a:fillRect/>
          </a:stretch>
        </p:blipFill>
        <p:spPr bwMode="auto">
          <a:xfrm>
            <a:off x="1219200" y="757451"/>
            <a:ext cx="30480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614902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245</Words>
  <Application>Microsoft Office PowerPoint</Application>
  <PresentationFormat>On-screen Show (4:3)</PresentationFormat>
  <Paragraphs>59</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Baskerville Old Face</vt:lpstr>
      <vt:lpstr>Calibri</vt:lpstr>
      <vt:lpstr>Lucida Calligraphy</vt:lpstr>
      <vt:lpstr>Monotype Corsiva</vt:lpstr>
      <vt:lpstr>Times New Roman</vt:lpstr>
      <vt:lpstr>Office Theme</vt:lpstr>
      <vt:lpstr> Adopt a School for its  Feeding Program  at 8 Rural Schools in  Kabankalan, Negros Occidental, Philippines  A non-profit organization recognized &amp; acknowledged by the  Department of Education Kabankalan City Division   </vt:lpstr>
      <vt:lpstr>PowerPoint Presentation</vt:lpstr>
      <vt:lpstr>3315 students from Grades 1 to 6 in 8 rural public schools given lunch with an  appropriation of P5.00 per student, equivalent to $0.12 cents Australia per day. </vt:lpstr>
      <vt:lpstr>Acknowledgement &amp; Recognition by a School Superintendent, Department of Education, Kabankalan City Division, Negros Occidental, Philippines</vt:lpstr>
      <vt:lpstr>CERTIFICATE OF ACKNOWLEDGEMENT  &amp;  RECOGNITION </vt:lpstr>
      <vt:lpstr>Images of Children in Feeding Program </vt:lpstr>
      <vt:lpstr>PowerPoint Presentation</vt:lpstr>
      <vt:lpstr>PowerPoint Presentation</vt:lpstr>
      <vt:lpstr>PowerPoint Presentation</vt:lpstr>
      <vt:lpstr>PowerPoint Presentation</vt:lpstr>
      <vt:lpstr>PowerPoint Presentation</vt:lpstr>
      <vt:lpstr>Thank you!    Your generosity and benevolence will help us through  our Elementary School Education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 a School for its   Feeding Program  at 8 Rural Schools in  Kabankalan, Negros Occidental, Philippines</dc:title>
  <dc:creator>John Rivas</dc:creator>
  <cp:lastModifiedBy>GalacticVision</cp:lastModifiedBy>
  <cp:revision>26</cp:revision>
  <dcterms:created xsi:type="dcterms:W3CDTF">2012-09-29T03:09:55Z</dcterms:created>
  <dcterms:modified xsi:type="dcterms:W3CDTF">2013-04-18T21:04:05Z</dcterms:modified>
</cp:coreProperties>
</file>